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notesSlides/notesSlide4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5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7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8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6"/>
  </p:notesMasterIdLst>
  <p:sldIdLst>
    <p:sldId id="402" r:id="rId2"/>
    <p:sldId id="264" r:id="rId3"/>
    <p:sldId id="263" r:id="rId4"/>
    <p:sldId id="358" r:id="rId5"/>
    <p:sldId id="403" r:id="rId6"/>
    <p:sldId id="404" r:id="rId7"/>
    <p:sldId id="405" r:id="rId8"/>
    <p:sldId id="407" r:id="rId9"/>
    <p:sldId id="408" r:id="rId10"/>
    <p:sldId id="261" r:id="rId11"/>
    <p:sldId id="376" r:id="rId12"/>
    <p:sldId id="409" r:id="rId13"/>
    <p:sldId id="410" r:id="rId14"/>
    <p:sldId id="384" r:id="rId15"/>
    <p:sldId id="411" r:id="rId16"/>
    <p:sldId id="413" r:id="rId17"/>
    <p:sldId id="414" r:id="rId18"/>
    <p:sldId id="415" r:id="rId19"/>
    <p:sldId id="416" r:id="rId20"/>
    <p:sldId id="275" r:id="rId21"/>
    <p:sldId id="331" r:id="rId22"/>
    <p:sldId id="332" r:id="rId23"/>
    <p:sldId id="418" r:id="rId24"/>
    <p:sldId id="41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082" autoAdjust="0"/>
  </p:normalViewPr>
  <p:slideViewPr>
    <p:cSldViewPr snapToGrid="0">
      <p:cViewPr varScale="1">
        <p:scale>
          <a:sx n="57" d="100"/>
          <a:sy n="57" d="100"/>
        </p:scale>
        <p:origin x="1227" y="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9EE86-8E90-4448-AE90-BB5D976D1F0D}" type="datetimeFigureOut">
              <a:rPr lang="zh-CN" altLang="en-US" smtClean="0"/>
              <a:t>2022/7/12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A5C627-44E5-466C-AC93-14B6F903AA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03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>
            <a:extLst>
              <a:ext uri="{FF2B5EF4-FFF2-40B4-BE49-F238E27FC236}">
                <a16:creationId xmlns:a16="http://schemas.microsoft.com/office/drawing/2014/main" id="{63D54E7A-324E-4DF1-9C47-F4ACE46FF50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795" name="文本占位符 2">
            <a:extLst>
              <a:ext uri="{FF2B5EF4-FFF2-40B4-BE49-F238E27FC236}">
                <a16:creationId xmlns:a16="http://schemas.microsoft.com/office/drawing/2014/main" id="{FBD1EED7-8BC7-436D-99C5-F12A35AE717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贺</a:t>
            </a:r>
            <a:r>
              <a:rPr lang="en-US" altLang="zh-CN" dirty="0"/>
              <a:t>&lt;</a:t>
            </a:r>
            <a:r>
              <a:rPr lang="zh-CN" altLang="en-US" dirty="0"/>
              <a:t>鹿</a:t>
            </a:r>
            <a:r>
              <a:rPr lang="en-US" altLang="zh-CN" dirty="0"/>
              <a:t>&lt;</a:t>
            </a:r>
            <a:r>
              <a:rPr lang="zh-CN" altLang="en-US" dirty="0"/>
              <a:t>王</a:t>
            </a:r>
            <a:r>
              <a:rPr lang="en-US" altLang="zh-CN" dirty="0"/>
              <a:t>&lt;</a:t>
            </a:r>
            <a:r>
              <a:rPr lang="zh-CN" altLang="en-US" dirty="0"/>
              <a:t>雷</a:t>
            </a:r>
            <a:endParaRPr lang="en-US" altLang="zh-CN" dirty="0"/>
          </a:p>
          <a:p>
            <a:r>
              <a:rPr lang="zh-CN" altLang="en-US" dirty="0"/>
              <a:t>贺鹿一组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5C627-44E5-466C-AC93-14B6F903AAAE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614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李是甲厂的电工</a:t>
            </a:r>
            <a:endParaRPr lang="en-US" altLang="zh-CN" dirty="0"/>
          </a:p>
          <a:p>
            <a:r>
              <a:rPr lang="zh-CN" altLang="en-US" dirty="0"/>
              <a:t>张是乙厂的车工</a:t>
            </a:r>
            <a:endParaRPr lang="en-US" altLang="zh-CN" dirty="0"/>
          </a:p>
          <a:p>
            <a:r>
              <a:rPr lang="zh-CN" altLang="en-US" dirty="0"/>
              <a:t>王室丙厂的钳工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5C627-44E5-466C-AC93-14B6F903AAA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962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>
            <a:extLst>
              <a:ext uri="{FF2B5EF4-FFF2-40B4-BE49-F238E27FC236}">
                <a16:creationId xmlns:a16="http://schemas.microsoft.com/office/drawing/2014/main" id="{63D54E7A-324E-4DF1-9C47-F4ACE46FF50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795" name="文本占位符 2">
            <a:extLst>
              <a:ext uri="{FF2B5EF4-FFF2-40B4-BE49-F238E27FC236}">
                <a16:creationId xmlns:a16="http://schemas.microsoft.com/office/drawing/2014/main" id="{FBD1EED7-8BC7-436D-99C5-F12A35AE717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502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>
            <a:extLst>
              <a:ext uri="{FF2B5EF4-FFF2-40B4-BE49-F238E27FC236}">
                <a16:creationId xmlns:a16="http://schemas.microsoft.com/office/drawing/2014/main" id="{63D54E7A-324E-4DF1-9C47-F4ACE46FF50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795" name="文本占位符 2">
            <a:extLst>
              <a:ext uri="{FF2B5EF4-FFF2-40B4-BE49-F238E27FC236}">
                <a16:creationId xmlns:a16="http://schemas.microsoft.com/office/drawing/2014/main" id="{FBD1EED7-8BC7-436D-99C5-F12A35AE717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dirty="0"/>
              <a:t>甲</a:t>
            </a:r>
            <a:r>
              <a:rPr lang="en-US" altLang="zh-CN" dirty="0"/>
              <a:t>-</a:t>
            </a:r>
            <a:r>
              <a:rPr lang="zh-CN" altLang="en-US" dirty="0"/>
              <a:t>广西</a:t>
            </a:r>
            <a:r>
              <a:rPr lang="en-US" altLang="zh-CN" dirty="0"/>
              <a:t>-</a:t>
            </a:r>
            <a:r>
              <a:rPr lang="zh-CN" altLang="en-US" dirty="0"/>
              <a:t>教师</a:t>
            </a:r>
            <a:endParaRPr lang="en-US" altLang="zh-CN" dirty="0"/>
          </a:p>
          <a:p>
            <a:pPr eaLnBrk="1" hangingPunct="1"/>
            <a:r>
              <a:rPr lang="zh-CN" altLang="en-US" dirty="0"/>
              <a:t>乙</a:t>
            </a:r>
            <a:r>
              <a:rPr lang="en-US" altLang="zh-CN" dirty="0"/>
              <a:t>-</a:t>
            </a:r>
            <a:r>
              <a:rPr lang="zh-CN" altLang="en-US" dirty="0"/>
              <a:t>山东</a:t>
            </a:r>
            <a:r>
              <a:rPr lang="en-US" altLang="zh-CN" dirty="0"/>
              <a:t>-</a:t>
            </a:r>
            <a:r>
              <a:rPr lang="zh-CN" altLang="en-US" dirty="0"/>
              <a:t>演员</a:t>
            </a:r>
            <a:endParaRPr lang="en-US" altLang="zh-CN" dirty="0"/>
          </a:p>
          <a:p>
            <a:pPr eaLnBrk="1" hangingPunct="1"/>
            <a:r>
              <a:rPr lang="zh-CN" altLang="en-US" dirty="0"/>
              <a:t>丙</a:t>
            </a:r>
            <a:r>
              <a:rPr lang="en-US" altLang="zh-CN" dirty="0"/>
              <a:t>-</a:t>
            </a:r>
            <a:r>
              <a:rPr lang="zh-CN" altLang="en-US" dirty="0"/>
              <a:t>辽宁</a:t>
            </a:r>
            <a:r>
              <a:rPr lang="en-US" altLang="zh-CN" dirty="0"/>
              <a:t>-</a:t>
            </a:r>
            <a:r>
              <a:rPr lang="zh-CN" altLang="en-US" dirty="0"/>
              <a:t>工人</a:t>
            </a:r>
          </a:p>
        </p:txBody>
      </p:sp>
    </p:spTree>
    <p:extLst>
      <p:ext uri="{BB962C8B-B14F-4D97-AF65-F5344CB8AC3E}">
        <p14:creationId xmlns:p14="http://schemas.microsoft.com/office/powerpoint/2010/main" val="525657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>
            <a:extLst>
              <a:ext uri="{FF2B5EF4-FFF2-40B4-BE49-F238E27FC236}">
                <a16:creationId xmlns:a16="http://schemas.microsoft.com/office/drawing/2014/main" id="{5D97CEB6-9D45-43D7-B9C3-BA06966B4EB5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4819" name="文本占位符 2">
            <a:extLst>
              <a:ext uri="{FF2B5EF4-FFF2-40B4-BE49-F238E27FC236}">
                <a16:creationId xmlns:a16="http://schemas.microsoft.com/office/drawing/2014/main" id="{FECF83A7-9C5D-4E14-A7CF-044ABC6DCC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>
            <a:extLst>
              <a:ext uri="{FF2B5EF4-FFF2-40B4-BE49-F238E27FC236}">
                <a16:creationId xmlns:a16="http://schemas.microsoft.com/office/drawing/2014/main" id="{5D97CEB6-9D45-43D7-B9C3-BA06966B4EB5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4819" name="文本占位符 2">
            <a:extLst>
              <a:ext uri="{FF2B5EF4-FFF2-40B4-BE49-F238E27FC236}">
                <a16:creationId xmlns:a16="http://schemas.microsoft.com/office/drawing/2014/main" id="{FECF83A7-9C5D-4E14-A7CF-044ABC6DCC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846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>
            <a:extLst>
              <a:ext uri="{FF2B5EF4-FFF2-40B4-BE49-F238E27FC236}">
                <a16:creationId xmlns:a16="http://schemas.microsoft.com/office/drawing/2014/main" id="{3EF17D4B-7F93-4EFC-AE94-A1F7435733C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5843" name="文本占位符 2">
            <a:extLst>
              <a:ext uri="{FF2B5EF4-FFF2-40B4-BE49-F238E27FC236}">
                <a16:creationId xmlns:a16="http://schemas.microsoft.com/office/drawing/2014/main" id="{30A579BA-12D5-4748-A659-BBA7DFC3B17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>
            <a:extLst>
              <a:ext uri="{FF2B5EF4-FFF2-40B4-BE49-F238E27FC236}">
                <a16:creationId xmlns:a16="http://schemas.microsoft.com/office/drawing/2014/main" id="{3EF17D4B-7F93-4EFC-AE94-A1F7435733C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5843" name="文本占位符 2">
            <a:extLst>
              <a:ext uri="{FF2B5EF4-FFF2-40B4-BE49-F238E27FC236}">
                <a16:creationId xmlns:a16="http://schemas.microsoft.com/office/drawing/2014/main" id="{30A579BA-12D5-4748-A659-BBA7DFC3B17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29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刘刚与小红、马辉与小英、李强与小丽分别是兄妹。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做一个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3*3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的表格即可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5C627-44E5-466C-AC93-14B6F903AAA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9977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假设甲说的第一句话“丙第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名”是对的，第二句话“我第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名”是错的。由此推知乙说的“我第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名”是错的，“丁第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名”是对的；丙说的“丁第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名”是错的，“丙第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名”是对的。这与假设“丙第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名是对的”矛盾，所以假设不成立。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再假设甲的第二句“我第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名”是对的，那么丙说的第二句“我第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名”是错的，从而丙说的第一句话“丁第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名”是对的；由此推出乙说的“丁第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名”是错的，“我第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名”是对的。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至此可以排出名次顺序：乙第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名、丁第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名、甲第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名、丙第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5C627-44E5-466C-AC93-14B6F903AAAE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126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pPr>
              <a:defRPr/>
            </a:pPr>
            <a:fld id="{5E1C62FE-1DE0-4440-84BB-3F8A2FE2A7A9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91C07894-3556-4692-97D6-9A9D2898CE9B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372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40FA78B-82C7-48A3-B35E-07020AA9188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D6CA-02AA-4EBD-9713-AF36C73F00FF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8408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40FA78B-82C7-48A3-B35E-07020AA9188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D6CA-02AA-4EBD-9713-AF36C73F00FF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365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40FA78B-82C7-48A3-B35E-07020AA9188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D6CA-02AA-4EBD-9713-AF36C73F00FF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2763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40FA78B-82C7-48A3-B35E-07020AA9188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D6CA-02AA-4EBD-9713-AF36C73F00FF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891442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40FA78B-82C7-48A3-B35E-07020AA9188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D6CA-02AA-4EBD-9713-AF36C73F00FF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5092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40FA78B-82C7-48A3-B35E-07020AA9188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D6CA-02AA-4EBD-9713-AF36C73F00FF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100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1E4418B-1662-41E8-A5D3-E28E194B971B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6F3F-C65A-4D4A-B6AE-37FD26DD99A3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3150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40FA78B-82C7-48A3-B35E-07020AA9188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D6CA-02AA-4EBD-9713-AF36C73F00FF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12812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027345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6903569-AD65-476D-96E3-588D7F0B1A49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E40FB-508C-4EA3-B770-26EB6F43D78B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84304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C7A2A50-1EC4-45C0-BFD2-061BE609535A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FD5A9-00AE-448B-BE20-FE6DDC2D8A8E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895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40FA78B-82C7-48A3-B35E-07020AA9188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D6CA-02AA-4EBD-9713-AF36C73F00FF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69164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173A641-C363-4A50-A838-300122CA62C8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64394-8D84-4F63-A9DD-1216D5035B52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5555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7CDB9C-EB1D-4BA5-A6F7-D5B36A98CC7D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7E6F1-75B2-4AAD-82BF-002BFF8FACA6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124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CBEB3-A4EE-4457-AF1F-97106CDA23F6}" type="slidenum">
              <a:rPr lang="zh-CN" altLang="zh-CN" smtClean="0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7524701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577EF13-2222-47C5-944D-655A774D19C0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7F60-C0E2-4BBE-8038-113EDCA5B5DA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4041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294EDC5-FEE2-461E-AE44-7B05B265203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E43A4-18B5-4897-B129-E314156A18C7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39287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F40FA78B-82C7-48A3-B35E-07020AA91885}" type="datetime1">
              <a:rPr lang="en-US" smtClean="0"/>
              <a:pPr>
                <a:defRPr/>
              </a:pPr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911D6CA-02AA-4EBD-9713-AF36C73F00FF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643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0.xml"/><Relationship Id="rId5" Type="http://schemas.openxmlformats.org/officeDocument/2006/relationships/image" Target="../media/image7.png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2.xml"/><Relationship Id="rId5" Type="http://schemas.openxmlformats.org/officeDocument/2006/relationships/image" Target="../media/image7.png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4.xml"/><Relationship Id="rId5" Type="http://schemas.openxmlformats.org/officeDocument/2006/relationships/image" Target="../media/image7.png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6.xml"/><Relationship Id="rId5" Type="http://schemas.openxmlformats.org/officeDocument/2006/relationships/image" Target="../media/image7.png"/><Relationship Id="rId4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20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21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22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3.xml"/><Relationship Id="rId5" Type="http://schemas.openxmlformats.org/officeDocument/2006/relationships/image" Target="../media/image7.png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6.xml"/><Relationship Id="rId5" Type="http://schemas.openxmlformats.org/officeDocument/2006/relationships/image" Target="../media/image7.png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9.xml"/><Relationship Id="rId5" Type="http://schemas.openxmlformats.org/officeDocument/2006/relationships/image" Target="../media/image7.png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4C81BBA-24DC-4B02-9B81-8C4713120772}"/>
              </a:ext>
            </a:extLst>
          </p:cNvPr>
          <p:cNvSpPr txBox="1"/>
          <p:nvPr/>
        </p:nvSpPr>
        <p:spPr>
          <a:xfrm>
            <a:off x="3435351" y="2844800"/>
            <a:ext cx="5505449" cy="83099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noProof="1"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趣味逻辑推理</a:t>
            </a:r>
          </a:p>
        </p:txBody>
      </p:sp>
      <p:pic>
        <p:nvPicPr>
          <p:cNvPr id="3" name="图片 2" descr="横向校标_画板 1_WPS图片">
            <a:extLst>
              <a:ext uri="{FF2B5EF4-FFF2-40B4-BE49-F238E27FC236}">
                <a16:creationId xmlns:a16="http://schemas.microsoft.com/office/drawing/2014/main" id="{414964D6-95C4-473D-A443-9D48B747094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图片 2" descr="标1">
            <a:extLst>
              <a:ext uri="{FF2B5EF4-FFF2-40B4-BE49-F238E27FC236}">
                <a16:creationId xmlns:a16="http://schemas.microsoft.com/office/drawing/2014/main" id="{0C694AD0-1FBD-4BA8-81C5-BEAD120EA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9" y="577850"/>
            <a:ext cx="2155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文本框 5">
            <a:extLst>
              <a:ext uri="{FF2B5EF4-FFF2-40B4-BE49-F238E27FC236}">
                <a16:creationId xmlns:a16="http://schemas.microsoft.com/office/drawing/2014/main" id="{0B95D0CD-6201-458D-854B-C0D77B554A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0976" y="563564"/>
            <a:ext cx="1598613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考点 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</a:p>
        </p:txBody>
      </p:sp>
      <p:sp>
        <p:nvSpPr>
          <p:cNvPr id="14340" name="文本框 7">
            <a:extLst>
              <a:ext uri="{FF2B5EF4-FFF2-40B4-BE49-F238E27FC236}">
                <a16:creationId xmlns:a16="http://schemas.microsoft.com/office/drawing/2014/main" id="{9B02A14E-946A-4512-9C8E-A6E9FA14C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0563" y="577851"/>
            <a:ext cx="7808912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直接推理排除</a:t>
            </a:r>
            <a:endParaRPr lang="zh-CN" altLang="zh-CN" sz="36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14343" name="文本框 1">
            <a:extLst>
              <a:ext uri="{FF2B5EF4-FFF2-40B4-BE49-F238E27FC236}">
                <a16:creationId xmlns:a16="http://schemas.microsoft.com/office/drawing/2014/main" id="{A88B526F-3527-453A-BDC4-58830D825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215" y="1279442"/>
            <a:ext cx="10272078" cy="2895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4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有三个班，每班有两个班长，开会时，每次每班只要一个班长参加。第一次到会的有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C;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第二次到会的有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E;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第三次到会的有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E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F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。请问哪两位班长是同班的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?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45F2E8A-7BAE-44CD-95A5-60092A0D39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4542" y="4175421"/>
            <a:ext cx="10272078" cy="136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思路分析：</a:t>
            </a:r>
            <a:r>
              <a:rPr lang="zh-CN" altLang="en-US" sz="3600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一个班的两位班长不能同时去开会，所以同时开会的同学必定不是一个班的。</a:t>
            </a:r>
            <a:endParaRPr lang="zh-CN" altLang="zh-CN" sz="3600" dirty="0">
              <a:solidFill>
                <a:srgbClr val="00B05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14" name="图片 13" descr="横向校标_画板 1_WPS图片">
            <a:extLst>
              <a:ext uri="{FF2B5EF4-FFF2-40B4-BE49-F238E27FC236}">
                <a16:creationId xmlns:a16="http://schemas.microsoft.com/office/drawing/2014/main" id="{BF795873-0F6C-4BE3-A2DA-F248DD3D4A5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文本框 1">
            <a:extLst>
              <a:ext uri="{FF2B5EF4-FFF2-40B4-BE49-F238E27FC236}">
                <a16:creationId xmlns:a16="http://schemas.microsoft.com/office/drawing/2014/main" id="{F10CBE67-90BA-484A-AE07-77378A31E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1389" y="826502"/>
            <a:ext cx="10272713" cy="1454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4 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第一次到会的有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C;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第二次到会的有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E;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第三次到会的有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E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F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。</a:t>
            </a:r>
            <a:endParaRPr lang="zh-CN" altLang="zh-CN" sz="3600" dirty="0">
              <a:solidFill>
                <a:prstClr val="black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2" name="图片 31" descr="横向校标_画板 1_WPS图片">
            <a:extLst>
              <a:ext uri="{FF2B5EF4-FFF2-40B4-BE49-F238E27FC236}">
                <a16:creationId xmlns:a16="http://schemas.microsoft.com/office/drawing/2014/main" id="{D889D824-32FE-45BA-8FAD-F874E42FD07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BA37CFF-AEFF-4449-AB5E-B6619544CD52}"/>
              </a:ext>
            </a:extLst>
          </p:cNvPr>
          <p:cNvSpPr txBox="1"/>
          <p:nvPr/>
        </p:nvSpPr>
        <p:spPr>
          <a:xfrm>
            <a:off x="1399050" y="2516019"/>
            <a:ext cx="9393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不和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 , C , E , F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一个班，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一个班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E676F37-02B5-4D16-BC59-28AA207697D7}"/>
              </a:ext>
            </a:extLst>
          </p:cNvPr>
          <p:cNvSpPr txBox="1"/>
          <p:nvPr/>
        </p:nvSpPr>
        <p:spPr>
          <a:xfrm>
            <a:off x="1399049" y="3426281"/>
            <a:ext cx="9393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600" dirty="0">
                <a:latin typeface="楷体" panose="02010609060101010101" pitchFamily="49" charset="-122"/>
                <a:ea typeface="楷体" panose="02010609060101010101" pitchFamily="49" charset="-122"/>
              </a:rPr>
              <a:t>不和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 , C , D , E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一个班，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F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一个班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53B2EE1-DD05-4891-A43A-65ADF8057C0F}"/>
              </a:ext>
            </a:extLst>
          </p:cNvPr>
          <p:cNvSpPr txBox="1"/>
          <p:nvPr/>
        </p:nvSpPr>
        <p:spPr>
          <a:xfrm>
            <a:off x="1399049" y="4336543"/>
            <a:ext cx="9393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剩下的组合，只能是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一个班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5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图片 2" descr="标1">
            <a:extLst>
              <a:ext uri="{FF2B5EF4-FFF2-40B4-BE49-F238E27FC236}">
                <a16:creationId xmlns:a16="http://schemas.microsoft.com/office/drawing/2014/main" id="{0C694AD0-1FBD-4BA8-81C5-BEAD120EA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9" y="577850"/>
            <a:ext cx="2155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文本框 5">
            <a:extLst>
              <a:ext uri="{FF2B5EF4-FFF2-40B4-BE49-F238E27FC236}">
                <a16:creationId xmlns:a16="http://schemas.microsoft.com/office/drawing/2014/main" id="{0B95D0CD-6201-458D-854B-C0D77B554A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0976" y="563564"/>
            <a:ext cx="1598613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考点 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</a:p>
        </p:txBody>
      </p:sp>
      <p:sp>
        <p:nvSpPr>
          <p:cNvPr id="14340" name="文本框 7">
            <a:extLst>
              <a:ext uri="{FF2B5EF4-FFF2-40B4-BE49-F238E27FC236}">
                <a16:creationId xmlns:a16="http://schemas.microsoft.com/office/drawing/2014/main" id="{9B02A14E-946A-4512-9C8E-A6E9FA14C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0563" y="577851"/>
            <a:ext cx="7808912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直接推理排除</a:t>
            </a:r>
            <a:endParaRPr lang="zh-CN" altLang="zh-CN" sz="36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14343" name="文本框 1">
            <a:extLst>
              <a:ext uri="{FF2B5EF4-FFF2-40B4-BE49-F238E27FC236}">
                <a16:creationId xmlns:a16="http://schemas.microsoft.com/office/drawing/2014/main" id="{A88B526F-3527-453A-BDC4-58830D825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9961" y="1243765"/>
            <a:ext cx="10272078" cy="2895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5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有三个班，每班有两个班长，开会时，每次每班只要一个班长参加。第一次到会的有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C;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第二次到会的有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 , B,  E 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第三次到会的有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E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F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。请问哪两位班长是同班的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?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45F2E8A-7BAE-44CD-95A5-60092A0D39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2939" y="4221459"/>
            <a:ext cx="10272078" cy="1358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思路分析：</a:t>
            </a:r>
            <a:r>
              <a:rPr lang="zh-CN" altLang="en-US" sz="3600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这个题目和之前的条件，有什么不一样呢，聪明的小同学们有什么发现？。</a:t>
            </a:r>
            <a:endParaRPr lang="zh-CN" altLang="zh-CN" sz="3600" dirty="0">
              <a:solidFill>
                <a:srgbClr val="00B05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14" name="图片 13" descr="横向校标_画板 1_WPS图片">
            <a:extLst>
              <a:ext uri="{FF2B5EF4-FFF2-40B4-BE49-F238E27FC236}">
                <a16:creationId xmlns:a16="http://schemas.microsoft.com/office/drawing/2014/main" id="{BF795873-0F6C-4BE3-A2DA-F248DD3D4A5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49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文本框 1">
            <a:extLst>
              <a:ext uri="{FF2B5EF4-FFF2-40B4-BE49-F238E27FC236}">
                <a16:creationId xmlns:a16="http://schemas.microsoft.com/office/drawing/2014/main" id="{F10CBE67-90BA-484A-AE07-77378A31E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1389" y="826502"/>
            <a:ext cx="10272713" cy="1454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5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第一次到会的有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C;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第二次到会的有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 , B,  E 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第三次到会的有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E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F</a:t>
            </a:r>
            <a:endParaRPr lang="zh-CN" altLang="zh-CN" sz="3600" dirty="0">
              <a:solidFill>
                <a:prstClr val="black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2" name="图片 31" descr="横向校标_画板 1_WPS图片">
            <a:extLst>
              <a:ext uri="{FF2B5EF4-FFF2-40B4-BE49-F238E27FC236}">
                <a16:creationId xmlns:a16="http://schemas.microsoft.com/office/drawing/2014/main" id="{D889D824-32FE-45BA-8FAD-F874E42FD07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BA37CFF-AEFF-4449-AB5E-B6619544CD52}"/>
              </a:ext>
            </a:extLst>
          </p:cNvPr>
          <p:cNvSpPr txBox="1"/>
          <p:nvPr/>
        </p:nvSpPr>
        <p:spPr>
          <a:xfrm>
            <a:off x="1399050" y="2516019"/>
            <a:ext cx="9393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不和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 , C , E , F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一个班，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一个班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E676F37-02B5-4D16-BC59-28AA207697D7}"/>
              </a:ext>
            </a:extLst>
          </p:cNvPr>
          <p:cNvSpPr txBox="1"/>
          <p:nvPr/>
        </p:nvSpPr>
        <p:spPr>
          <a:xfrm>
            <a:off x="1399049" y="3426281"/>
            <a:ext cx="9393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600" dirty="0">
                <a:latin typeface="楷体" panose="02010609060101010101" pitchFamily="49" charset="-122"/>
                <a:ea typeface="楷体" panose="02010609060101010101" pitchFamily="49" charset="-122"/>
              </a:rPr>
              <a:t>不和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 , C , E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一个班，但是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一个班，所以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也不是一个班，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F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一个班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53B2EE1-DD05-4891-A43A-65ADF8057C0F}"/>
              </a:ext>
            </a:extLst>
          </p:cNvPr>
          <p:cNvSpPr txBox="1"/>
          <p:nvPr/>
        </p:nvSpPr>
        <p:spPr>
          <a:xfrm>
            <a:off x="1399049" y="4756827"/>
            <a:ext cx="9393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剩下的组合，只能是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一个班</a:t>
            </a:r>
          </a:p>
        </p:txBody>
      </p:sp>
    </p:spTree>
    <p:extLst>
      <p:ext uri="{BB962C8B-B14F-4D97-AF65-F5344CB8AC3E}">
        <p14:creationId xmlns:p14="http://schemas.microsoft.com/office/powerpoint/2010/main" val="1623790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5" grpId="0"/>
      <p:bldP spid="3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图片 2" descr="标1">
            <a:extLst>
              <a:ext uri="{FF2B5EF4-FFF2-40B4-BE49-F238E27FC236}">
                <a16:creationId xmlns:a16="http://schemas.microsoft.com/office/drawing/2014/main" id="{0E2969C8-51A9-4E57-B7BE-CC94A0499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9" y="577850"/>
            <a:ext cx="2155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文本框 5">
            <a:extLst>
              <a:ext uri="{FF2B5EF4-FFF2-40B4-BE49-F238E27FC236}">
                <a16:creationId xmlns:a16="http://schemas.microsoft.com/office/drawing/2014/main" id="{8A7ADE85-E907-43DF-83CE-9506CF2CA0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0976" y="563564"/>
            <a:ext cx="1598613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考点 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3</a:t>
            </a:r>
          </a:p>
        </p:txBody>
      </p:sp>
      <p:sp>
        <p:nvSpPr>
          <p:cNvPr id="16388" name="文本框 7">
            <a:extLst>
              <a:ext uri="{FF2B5EF4-FFF2-40B4-BE49-F238E27FC236}">
                <a16:creationId xmlns:a16="http://schemas.microsoft.com/office/drawing/2014/main" id="{7F89169D-67F3-41C0-B84F-2296D93AD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0563" y="577851"/>
            <a:ext cx="7808912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综合逻辑推理</a:t>
            </a:r>
            <a:endParaRPr lang="zh-CN" altLang="zh-CN" sz="36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16389" name="文本框 1">
            <a:extLst>
              <a:ext uri="{FF2B5EF4-FFF2-40B4-BE49-F238E27FC236}">
                <a16:creationId xmlns:a16="http://schemas.microsoft.com/office/drawing/2014/main" id="{7EAF5B41-4E34-4296-BCDE-2D663F0601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1" y="1279525"/>
            <a:ext cx="10272713" cy="3615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6 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数学竞赛后，小明、小华、小强各获得一枚奖牌，其中一人得金牌，一人得银牌，一人得铜牌。王老师猜测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:"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小明得金牌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小华不得金牌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小强不得铜牌。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"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结果王老师只猜对了一个。那么小明得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_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牌，小华得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―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牌，小强得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___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牌。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8" name="图片 7" descr="横向校标_画板 1_WPS图片">
            <a:extLst>
              <a:ext uri="{FF2B5EF4-FFF2-40B4-BE49-F238E27FC236}">
                <a16:creationId xmlns:a16="http://schemas.microsoft.com/office/drawing/2014/main" id="{5B302E37-373F-4737-A140-BAFF7B5243C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313085F-0A03-43AB-856B-D890CDAD5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7017" y="4921828"/>
            <a:ext cx="10272078" cy="136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思路分析：</a:t>
            </a:r>
            <a:r>
              <a:rPr lang="zh-CN" altLang="en-US" sz="3600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对老师给出的条件，一句句判断，看看能不能让另外两句也成立。</a:t>
            </a:r>
            <a:endParaRPr lang="zh-CN" altLang="zh-CN" sz="3600" dirty="0">
              <a:solidFill>
                <a:srgbClr val="00B05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文本框 1">
            <a:extLst>
              <a:ext uri="{FF2B5EF4-FFF2-40B4-BE49-F238E27FC236}">
                <a16:creationId xmlns:a16="http://schemas.microsoft.com/office/drawing/2014/main" id="{F10CBE67-90BA-484A-AE07-77378A31E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1389" y="826502"/>
            <a:ext cx="10272713" cy="735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6 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小明得金牌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小华不得金牌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;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小强不得铜牌。</a:t>
            </a:r>
            <a:endParaRPr lang="zh-CN" altLang="zh-CN" sz="3600" dirty="0">
              <a:solidFill>
                <a:prstClr val="black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2" name="图片 31" descr="横向校标_画板 1_WPS图片">
            <a:extLst>
              <a:ext uri="{FF2B5EF4-FFF2-40B4-BE49-F238E27FC236}">
                <a16:creationId xmlns:a16="http://schemas.microsoft.com/office/drawing/2014/main" id="{D889D824-32FE-45BA-8FAD-F874E42FD07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BA37CFF-AEFF-4449-AB5E-B6619544CD52}"/>
              </a:ext>
            </a:extLst>
          </p:cNvPr>
          <p:cNvSpPr txBox="1"/>
          <p:nvPr/>
        </p:nvSpPr>
        <p:spPr>
          <a:xfrm>
            <a:off x="1399049" y="1842141"/>
            <a:ext cx="9393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如果小明得金牌正确，那么小华不得金牌也正确，就有两句话正确。</a:t>
            </a:r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E676F37-02B5-4D16-BC59-28AA207697D7}"/>
              </a:ext>
            </a:extLst>
          </p:cNvPr>
          <p:cNvSpPr txBox="1"/>
          <p:nvPr/>
        </p:nvSpPr>
        <p:spPr>
          <a:xfrm>
            <a:off x="1399049" y="3208934"/>
            <a:ext cx="93938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如果小华不得金牌正确，那么小强不得铜牌错误，小强得铜牌；小明得金牌错误，小明也不能得铜牌，小明得银牌；小华只能金牌，错误</a:t>
            </a:r>
            <a:endParaRPr lang="zh-CN" altLang="en-US" sz="36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53B2EE1-DD05-4891-A43A-65ADF8057C0F}"/>
              </a:ext>
            </a:extLst>
          </p:cNvPr>
          <p:cNvSpPr txBox="1"/>
          <p:nvPr/>
        </p:nvSpPr>
        <p:spPr>
          <a:xfrm>
            <a:off x="1399049" y="5129724"/>
            <a:ext cx="9393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小强不得铜牌错误，那么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……</a:t>
            </a:r>
            <a:endParaRPr lang="zh-CN" altLang="en-US" sz="36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453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5" grpId="0"/>
      <p:bldP spid="3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图片 2" descr="标1">
            <a:extLst>
              <a:ext uri="{FF2B5EF4-FFF2-40B4-BE49-F238E27FC236}">
                <a16:creationId xmlns:a16="http://schemas.microsoft.com/office/drawing/2014/main" id="{0E2969C8-51A9-4E57-B7BE-CC94A0499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9" y="577850"/>
            <a:ext cx="2155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文本框 5">
            <a:extLst>
              <a:ext uri="{FF2B5EF4-FFF2-40B4-BE49-F238E27FC236}">
                <a16:creationId xmlns:a16="http://schemas.microsoft.com/office/drawing/2014/main" id="{8A7ADE85-E907-43DF-83CE-9506CF2CA0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0976" y="563564"/>
            <a:ext cx="1598613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考点 </a:t>
            </a:r>
            <a:r>
              <a:rPr lang="en-US" altLang="zh-CN" sz="3600" b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3</a:t>
            </a:r>
          </a:p>
        </p:txBody>
      </p:sp>
      <p:sp>
        <p:nvSpPr>
          <p:cNvPr id="16388" name="文本框 7">
            <a:extLst>
              <a:ext uri="{FF2B5EF4-FFF2-40B4-BE49-F238E27FC236}">
                <a16:creationId xmlns:a16="http://schemas.microsoft.com/office/drawing/2014/main" id="{7F89169D-67F3-41C0-B84F-2296D93AD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0563" y="577851"/>
            <a:ext cx="7808912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综合逻辑推理</a:t>
            </a:r>
            <a:endParaRPr lang="zh-CN" altLang="zh-CN" sz="36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16389" name="文本框 1">
            <a:extLst>
              <a:ext uri="{FF2B5EF4-FFF2-40B4-BE49-F238E27FC236}">
                <a16:creationId xmlns:a16="http://schemas.microsoft.com/office/drawing/2014/main" id="{7EAF5B41-4E34-4296-BCDE-2D663F0601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1" y="1279525"/>
            <a:ext cx="10272713" cy="3615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7 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甲、乙、丙三人中有一人是牧师，一人是骗子，一人是赌棍。牧师只说真话，骗子只说假话，赌棍有时说真话有时说假话。甲说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:“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丙是牧师。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”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乙说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:“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甲是赌棍。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”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丙说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:“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乙是骗子。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”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那么请问甲、乙、丙三人各是什么职业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?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。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8" name="图片 7" descr="横向校标_画板 1_WPS图片">
            <a:extLst>
              <a:ext uri="{FF2B5EF4-FFF2-40B4-BE49-F238E27FC236}">
                <a16:creationId xmlns:a16="http://schemas.microsoft.com/office/drawing/2014/main" id="{5B302E37-373F-4737-A140-BAFF7B5243C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313085F-0A03-43AB-856B-D890CDAD5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7017" y="4921828"/>
            <a:ext cx="10272078" cy="1358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思路分析：</a:t>
            </a:r>
            <a:r>
              <a:rPr lang="zh-CN" altLang="en-US" sz="3600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假设一人说的是对的，判断另外两人说的对不对，这样的分析思路还能成立吗？</a:t>
            </a:r>
            <a:endParaRPr lang="zh-CN" altLang="zh-CN" sz="3600" dirty="0">
              <a:solidFill>
                <a:srgbClr val="00B05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8908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5" name="文本框 1">
            <a:extLst>
              <a:ext uri="{FF2B5EF4-FFF2-40B4-BE49-F238E27FC236}">
                <a16:creationId xmlns:a16="http://schemas.microsoft.com/office/drawing/2014/main" id="{B7BE2F4E-D1F4-42C9-B40F-1E5AD29030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8004" y="1312776"/>
            <a:ext cx="10430510" cy="2327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	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同学们发现，这样的假设是不成立的，因为我们不知道到底有几句真话，几句假话，那么我们可以怎么去假设呢？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0" name="图片 29" descr="横向校标_画板 1_WPS图片">
            <a:extLst>
              <a:ext uri="{FF2B5EF4-FFF2-40B4-BE49-F238E27FC236}">
                <a16:creationId xmlns:a16="http://schemas.microsoft.com/office/drawing/2014/main" id="{207922BC-295B-4A30-AE7B-833B8A7BED5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5" name="文本框 1">
            <a:extLst>
              <a:ext uri="{FF2B5EF4-FFF2-40B4-BE49-F238E27FC236}">
                <a16:creationId xmlns:a16="http://schemas.microsoft.com/office/drawing/2014/main" id="{E59C112D-899F-46A2-AF39-630EBBD1B5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621" y="3543874"/>
            <a:ext cx="10430510" cy="1557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	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一个有趣的方法是，假设谁是牧师，因为牧师说的一定是真话。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3182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35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文本框 1">
            <a:extLst>
              <a:ext uri="{FF2B5EF4-FFF2-40B4-BE49-F238E27FC236}">
                <a16:creationId xmlns:a16="http://schemas.microsoft.com/office/drawing/2014/main" id="{F10CBE67-90BA-484A-AE07-77378A31E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1389" y="826502"/>
            <a:ext cx="10272713" cy="1455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7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甲说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:“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丙是牧师。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”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乙说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:“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甲是赌棍。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”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丙说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:“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乙是骗子。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”</a:t>
            </a:r>
            <a:endParaRPr lang="zh-CN" altLang="zh-CN" sz="3600" dirty="0">
              <a:solidFill>
                <a:prstClr val="black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2" name="图片 31" descr="横向校标_画板 1_WPS图片">
            <a:extLst>
              <a:ext uri="{FF2B5EF4-FFF2-40B4-BE49-F238E27FC236}">
                <a16:creationId xmlns:a16="http://schemas.microsoft.com/office/drawing/2014/main" id="{D889D824-32FE-45BA-8FAD-F874E42FD07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BA37CFF-AEFF-4449-AB5E-B6619544CD52}"/>
              </a:ext>
            </a:extLst>
          </p:cNvPr>
          <p:cNvSpPr txBox="1"/>
          <p:nvPr/>
        </p:nvSpPr>
        <p:spPr>
          <a:xfrm>
            <a:off x="1399050" y="2228671"/>
            <a:ext cx="9393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如果甲是牧师，那么甲肯定不会说丙是牧师，假设错误。</a:t>
            </a:r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E676F37-02B5-4D16-BC59-28AA207697D7}"/>
              </a:ext>
            </a:extLst>
          </p:cNvPr>
          <p:cNvSpPr txBox="1"/>
          <p:nvPr/>
        </p:nvSpPr>
        <p:spPr>
          <a:xfrm>
            <a:off x="1302497" y="3429000"/>
            <a:ext cx="93938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如果乙是牧师，那么甲是赌棍，他的话不用考虑（因为可能是真可能是假），丙说乙是骗子，是一句假话，丙是骗子也成立。</a:t>
            </a:r>
            <a:endParaRPr lang="zh-CN" altLang="en-US" sz="36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3800E4C-74D5-4B82-812B-A637A46F231E}"/>
              </a:ext>
            </a:extLst>
          </p:cNvPr>
          <p:cNvSpPr txBox="1"/>
          <p:nvPr/>
        </p:nvSpPr>
        <p:spPr>
          <a:xfrm>
            <a:off x="1302497" y="5234484"/>
            <a:ext cx="9393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如果丙是牧师，那么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……</a:t>
            </a:r>
            <a:endParaRPr lang="zh-CN" altLang="en-US" sz="36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379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5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横向校标_画板 1_WPS图片">
            <a:extLst>
              <a:ext uri="{FF2B5EF4-FFF2-40B4-BE49-F238E27FC236}">
                <a16:creationId xmlns:a16="http://schemas.microsoft.com/office/drawing/2014/main" id="{772DEA10-A3D1-44CC-895B-26C0C952E2A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A31F34C-51D5-40CD-98C4-255A192CA58B}"/>
              </a:ext>
            </a:extLst>
          </p:cNvPr>
          <p:cNvSpPr txBox="1"/>
          <p:nvPr/>
        </p:nvSpPr>
        <p:spPr>
          <a:xfrm>
            <a:off x="1225663" y="1771859"/>
            <a:ext cx="9740673" cy="3643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buClr>
                <a:srgbClr val="4D719D"/>
              </a:buClr>
              <a:buSzPts val="1100"/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	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在日常生活中，有些问题常常要求我们主要通过分析和推理，而不是计算得出正确的结论。这类判断、推理问题，就叫做逻辑推理问题。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0">
              <a:lnSpc>
                <a:spcPct val="120000"/>
              </a:lnSpc>
              <a:buClr>
                <a:srgbClr val="4D719D"/>
              </a:buClr>
              <a:buSzPts val="1100"/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今天我们学习了，利用表格法判断，利用排除法判断，利用假设法判断的三种方法，这些方法能够很好的解决我们会碰到的逻辑推理问题，希望同学们能够熟练掌握这些方法，解决考试中可能会碰到的问题。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CFA2DE4-E8DF-4FB3-AF95-B769BE3392B1}"/>
              </a:ext>
            </a:extLst>
          </p:cNvPr>
          <p:cNvSpPr/>
          <p:nvPr/>
        </p:nvSpPr>
        <p:spPr>
          <a:xfrm>
            <a:off x="4157903" y="848529"/>
            <a:ext cx="29674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C000"/>
                </a:solidFill>
              </a:rPr>
              <a:t>课程总结</a:t>
            </a:r>
          </a:p>
        </p:txBody>
      </p:sp>
    </p:spTree>
    <p:extLst>
      <p:ext uri="{BB962C8B-B14F-4D97-AF65-F5344CB8AC3E}">
        <p14:creationId xmlns:p14="http://schemas.microsoft.com/office/powerpoint/2010/main" val="3609852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横向校标_画板 1_WPS图片">
            <a:extLst>
              <a:ext uri="{FF2B5EF4-FFF2-40B4-BE49-F238E27FC236}">
                <a16:creationId xmlns:a16="http://schemas.microsoft.com/office/drawing/2014/main" id="{772DEA10-A3D1-44CC-895B-26C0C952E2A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A31F34C-51D5-40CD-98C4-255A192CA58B}"/>
              </a:ext>
            </a:extLst>
          </p:cNvPr>
          <p:cNvSpPr txBox="1"/>
          <p:nvPr/>
        </p:nvSpPr>
        <p:spPr>
          <a:xfrm>
            <a:off x="1225663" y="1771859"/>
            <a:ext cx="9740673" cy="3643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buClr>
                <a:srgbClr val="4D719D"/>
              </a:buClr>
              <a:buSzPts val="1100"/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	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在日常生活中，有些问题常常要求我们主要通过分析和推理，而不是计算得出正确的结论。这类判断、推理问题，就叫做逻辑推理问题。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0">
              <a:lnSpc>
                <a:spcPct val="120000"/>
              </a:lnSpc>
              <a:buClr>
                <a:srgbClr val="4D719D"/>
              </a:buClr>
              <a:buSzPts val="1100"/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这类题目与我们学过的数学题目有很大不同，题中往往没有数字和图形，而是需要我们根据已知条件，分析推理，得到答案。下面我们分别介绍三种题型，希望同学们可以学会利用列表法和假设法，去求解逻辑问题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CFA2DE4-E8DF-4FB3-AF95-B769BE3392B1}"/>
              </a:ext>
            </a:extLst>
          </p:cNvPr>
          <p:cNvSpPr/>
          <p:nvPr/>
        </p:nvSpPr>
        <p:spPr>
          <a:xfrm>
            <a:off x="4157901" y="848529"/>
            <a:ext cx="29674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C000"/>
                </a:solidFill>
              </a:rPr>
              <a:t>背景引入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图片 1" descr="图片77">
            <a:extLst>
              <a:ext uri="{FF2B5EF4-FFF2-40B4-BE49-F238E27FC236}">
                <a16:creationId xmlns:a16="http://schemas.microsoft.com/office/drawing/2014/main" id="{00EE9334-852D-466F-89D5-EAA2A43CD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692" y="738209"/>
            <a:ext cx="2618258" cy="754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" name="图片 34" descr="横向校标_画板 1_WPS图片">
            <a:extLst>
              <a:ext uri="{FF2B5EF4-FFF2-40B4-BE49-F238E27FC236}">
                <a16:creationId xmlns:a16="http://schemas.microsoft.com/office/drawing/2014/main" id="{79599BCE-3AC6-423A-ADD3-E8F32A92681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BB509E8-B67E-411D-A2F5-BFF9442ADE3D}"/>
              </a:ext>
            </a:extLst>
          </p:cNvPr>
          <p:cNvSpPr txBox="1"/>
          <p:nvPr/>
        </p:nvSpPr>
        <p:spPr>
          <a:xfrm>
            <a:off x="1242490" y="1799377"/>
            <a:ext cx="97070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刘刚、马辉、李强三个男孩各有一个妹妹，六个人进行乒乓球混合双打比赛。事先规定：兄妹二人不许搭伴。</a:t>
            </a:r>
          </a:p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 第一盘：刘刚和小丽对李强和小英；</a:t>
            </a:r>
          </a:p>
          <a:p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 第二盘：李强和小红对刘刚和马辉的妹妹。问：三个男孩的妹妹分别是谁？</a:t>
            </a:r>
            <a:endParaRPr lang="en-US" altLang="zh-CN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indent="-742950">
              <a:buAutoNum type="arabicPeriod"/>
            </a:pPr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文本框 1">
            <a:extLst>
              <a:ext uri="{FF2B5EF4-FFF2-40B4-BE49-F238E27FC236}">
                <a16:creationId xmlns:a16="http://schemas.microsoft.com/office/drawing/2014/main" id="{14A7AD8F-6FA1-460B-A9BD-54867D07BD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7513" y="1635836"/>
            <a:ext cx="10282238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lang="zh-CN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. 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有如下的筛子</a:t>
            </a:r>
            <a:r>
              <a:rPr lang="zh-CN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。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请问是哪两个数字为对面呢？</a:t>
            </a:r>
            <a:endParaRPr lang="zh-CN" altLang="zh-CN" sz="3600" dirty="0">
              <a:solidFill>
                <a:prstClr val="black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4" name="图片 33" descr="横向校标_画板 1_WPS图片">
            <a:extLst>
              <a:ext uri="{FF2B5EF4-FFF2-40B4-BE49-F238E27FC236}">
                <a16:creationId xmlns:a16="http://schemas.microsoft.com/office/drawing/2014/main" id="{F2658D4E-250C-4D2B-991E-1FDC8BE8ECA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27ACF7F-5E34-4F2D-A229-BFF65A8AE3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5536" y="2822032"/>
            <a:ext cx="6520927" cy="2264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65" name="文本框 1">
            <a:extLst>
              <a:ext uri="{FF2B5EF4-FFF2-40B4-BE49-F238E27FC236}">
                <a16:creationId xmlns:a16="http://schemas.microsoft.com/office/drawing/2014/main" id="{7427D257-657E-4391-B9D5-B07569D23C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9801" y="525138"/>
            <a:ext cx="10303510" cy="5430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3. 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甲、乙、丙、丁四人同时参加学校的校运会短跑比赛。赛前甲、乙、丙分别做了预测。</a:t>
            </a:r>
          </a:p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甲说：“丙第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名，我第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3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名。”</a:t>
            </a:r>
          </a:p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乙说：“我第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名，丁第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4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名。”</a:t>
            </a:r>
          </a:p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丙说：“丁第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名，我第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3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名。”</a:t>
            </a:r>
          </a:p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成绩揭晓后，发现他们每人只说对了一半，你能说出他们的名次吗？</a:t>
            </a:r>
          </a:p>
        </p:txBody>
      </p:sp>
      <p:pic>
        <p:nvPicPr>
          <p:cNvPr id="31" name="图片 30" descr="横向校标_画板 1_WPS图片">
            <a:extLst>
              <a:ext uri="{FF2B5EF4-FFF2-40B4-BE49-F238E27FC236}">
                <a16:creationId xmlns:a16="http://schemas.microsoft.com/office/drawing/2014/main" id="{0325C076-B4ED-4544-B434-241008F44CE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CB492E2-A64D-4C46-8EB5-C1224D0635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9800" y="726976"/>
            <a:ext cx="10487359" cy="5430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4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．鹿哼、雷婷、王萍和贺纯正在进行一场网球双打赛，通过下面观众的议论，我们知道以下信息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: (1)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鹿哼比雷婷年轻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;(2)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王萍比他的两个对手年龄都大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;(3)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鹿哼比他的搭档年纪大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;(4)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鹿哼和雷婷的年龄差距比王萍和贺纯的年龄差距更大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请讲这四位运动员按照年龄大小顺序排列，并且找出鹿哼的搭档是谁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  <a:endParaRPr lang="zh-CN" altLang="en-US" sz="3600" dirty="0">
              <a:solidFill>
                <a:prstClr val="black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23290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CB492E2-A64D-4C46-8EB5-C1224D0635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4810" y="1334078"/>
            <a:ext cx="10487359" cy="3879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5. 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张、王、李三个工人，在甲、乙、丙三个工厂里分别当车工、钳工和电工。①张不在甲厂，②王不在乙厂，③在甲厂的不是钳工，④在乙厂的是车工，⑤王不是电工。这三个人分别在哪个工厂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?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干什么工作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?</a:t>
            </a:r>
            <a:endParaRPr lang="zh-CN" altLang="en-US" sz="3600" dirty="0">
              <a:solidFill>
                <a:prstClr val="black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7471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2" descr="标1">
            <a:extLst>
              <a:ext uri="{FF2B5EF4-FFF2-40B4-BE49-F238E27FC236}">
                <a16:creationId xmlns:a16="http://schemas.microsoft.com/office/drawing/2014/main" id="{78FC1AE3-C878-450B-BD6B-DB4466529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6" y="1060450"/>
            <a:ext cx="2155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2" name="文本框 5">
            <a:extLst>
              <a:ext uri="{FF2B5EF4-FFF2-40B4-BE49-F238E27FC236}">
                <a16:creationId xmlns:a16="http://schemas.microsoft.com/office/drawing/2014/main" id="{AC076A08-8BCD-4015-A33D-7839E7030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1" y="1046164"/>
            <a:ext cx="178117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题型 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</p:txBody>
      </p:sp>
      <p:sp>
        <p:nvSpPr>
          <p:cNvPr id="12293" name="文本框 7">
            <a:extLst>
              <a:ext uri="{FF2B5EF4-FFF2-40B4-BE49-F238E27FC236}">
                <a16:creationId xmlns:a16="http://schemas.microsoft.com/office/drawing/2014/main" id="{3C376C1B-6B08-490E-95EB-A4CCE080E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3401" y="1117601"/>
            <a:ext cx="87090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利用图表法作条件转换</a:t>
            </a:r>
            <a:endParaRPr lang="zh-CN" altLang="zh-CN" sz="36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12296" name="文本框 1">
            <a:extLst>
              <a:ext uri="{FF2B5EF4-FFF2-40B4-BE49-F238E27FC236}">
                <a16:creationId xmlns:a16="http://schemas.microsoft.com/office/drawing/2014/main" id="{B0AA3F34-5C7C-4E99-BADC-573A99B95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0904" y="1701801"/>
            <a:ext cx="10430510" cy="2327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张、王、吴三位老师都在某校任教，他们分别教音乐、体育、美术中的一科，其中：（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）张老师不教美术 （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）吴老师不会画画也不会唱歌。</a:t>
            </a:r>
            <a:endParaRPr lang="zh-CN" altLang="zh-CN" sz="3600" dirty="0">
              <a:solidFill>
                <a:prstClr val="black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57BAABA-24AD-48C8-B9C4-F2340C5B7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0491" y="4382078"/>
            <a:ext cx="10003566" cy="1358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思路分析：</a:t>
            </a:r>
            <a:r>
              <a:rPr lang="zh-CN" altLang="en-US" sz="3600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要求解每个老师教什么，可以转换为每个老师不教什么，剩下的就是这个老师教的</a:t>
            </a:r>
            <a:r>
              <a:rPr lang="zh-CN" altLang="zh-CN" sz="3600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。</a:t>
            </a:r>
          </a:p>
        </p:txBody>
      </p:sp>
      <p:pic>
        <p:nvPicPr>
          <p:cNvPr id="15" name="图片 14" descr="横向校标_画板 1_WPS图片">
            <a:extLst>
              <a:ext uri="{FF2B5EF4-FFF2-40B4-BE49-F238E27FC236}">
                <a16:creationId xmlns:a16="http://schemas.microsoft.com/office/drawing/2014/main" id="{B8AFC4B8-86FC-44D6-81CD-22961E64031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5" name="文本框 1">
            <a:extLst>
              <a:ext uri="{FF2B5EF4-FFF2-40B4-BE49-F238E27FC236}">
                <a16:creationId xmlns:a16="http://schemas.microsoft.com/office/drawing/2014/main" id="{B7BE2F4E-D1F4-42C9-B40F-1E5AD29030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8876" y="841376"/>
            <a:ext cx="10430510" cy="1552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我们可以做一张表格来进行辅助判断，老师不教某科，就在那一科下打一个叉，如下图：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0" name="图片 29" descr="横向校标_画板 1_WPS图片">
            <a:extLst>
              <a:ext uri="{FF2B5EF4-FFF2-40B4-BE49-F238E27FC236}">
                <a16:creationId xmlns:a16="http://schemas.microsoft.com/office/drawing/2014/main" id="{207922BC-295B-4A30-AE7B-833B8A7BED5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859F191-C3AC-4FEB-A2F5-406661E296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136478"/>
              </p:ext>
            </p:extLst>
          </p:nvPr>
        </p:nvGraphicFramePr>
        <p:xfrm>
          <a:off x="1991928" y="2718850"/>
          <a:ext cx="8208144" cy="28129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2036">
                  <a:extLst>
                    <a:ext uri="{9D8B030D-6E8A-4147-A177-3AD203B41FA5}">
                      <a16:colId xmlns:a16="http://schemas.microsoft.com/office/drawing/2014/main" val="2041585410"/>
                    </a:ext>
                  </a:extLst>
                </a:gridCol>
                <a:gridCol w="2052036">
                  <a:extLst>
                    <a:ext uri="{9D8B030D-6E8A-4147-A177-3AD203B41FA5}">
                      <a16:colId xmlns:a16="http://schemas.microsoft.com/office/drawing/2014/main" val="2511678007"/>
                    </a:ext>
                  </a:extLst>
                </a:gridCol>
                <a:gridCol w="2052036">
                  <a:extLst>
                    <a:ext uri="{9D8B030D-6E8A-4147-A177-3AD203B41FA5}">
                      <a16:colId xmlns:a16="http://schemas.microsoft.com/office/drawing/2014/main" val="267308904"/>
                    </a:ext>
                  </a:extLst>
                </a:gridCol>
                <a:gridCol w="2052036">
                  <a:extLst>
                    <a:ext uri="{9D8B030D-6E8A-4147-A177-3AD203B41FA5}">
                      <a16:colId xmlns:a16="http://schemas.microsoft.com/office/drawing/2014/main" val="4207610768"/>
                    </a:ext>
                  </a:extLst>
                </a:gridCol>
              </a:tblGrid>
              <a:tr h="703246">
                <a:tc>
                  <a:txBody>
                    <a:bodyPr/>
                    <a:lstStyle/>
                    <a:p>
                      <a:pPr algn="ctr"/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音乐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体育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美术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182852"/>
                  </a:ext>
                </a:extLst>
              </a:tr>
              <a:tr h="7032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张老师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680599"/>
                  </a:ext>
                </a:extLst>
              </a:tr>
              <a:tr h="7032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王老师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643377"/>
                  </a:ext>
                </a:extLst>
              </a:tr>
              <a:tr h="7032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吴老师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2818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5" name="文本框 1">
            <a:extLst>
              <a:ext uri="{FF2B5EF4-FFF2-40B4-BE49-F238E27FC236}">
                <a16:creationId xmlns:a16="http://schemas.microsoft.com/office/drawing/2014/main" id="{B7BE2F4E-D1F4-42C9-B40F-1E5AD29030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8876" y="841376"/>
            <a:ext cx="10430510" cy="1552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根据这张表格，我们可以做进一步推理，只能是王老师教美术，张老师教音乐，吴老师教体育：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0" name="图片 29" descr="横向校标_画板 1_WPS图片">
            <a:extLst>
              <a:ext uri="{FF2B5EF4-FFF2-40B4-BE49-F238E27FC236}">
                <a16:creationId xmlns:a16="http://schemas.microsoft.com/office/drawing/2014/main" id="{207922BC-295B-4A30-AE7B-833B8A7BED5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859F191-C3AC-4FEB-A2F5-406661E296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512627"/>
              </p:ext>
            </p:extLst>
          </p:nvPr>
        </p:nvGraphicFramePr>
        <p:xfrm>
          <a:off x="1991928" y="2718850"/>
          <a:ext cx="8208144" cy="28129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2036">
                  <a:extLst>
                    <a:ext uri="{9D8B030D-6E8A-4147-A177-3AD203B41FA5}">
                      <a16:colId xmlns:a16="http://schemas.microsoft.com/office/drawing/2014/main" val="2041585410"/>
                    </a:ext>
                  </a:extLst>
                </a:gridCol>
                <a:gridCol w="2052036">
                  <a:extLst>
                    <a:ext uri="{9D8B030D-6E8A-4147-A177-3AD203B41FA5}">
                      <a16:colId xmlns:a16="http://schemas.microsoft.com/office/drawing/2014/main" val="2511678007"/>
                    </a:ext>
                  </a:extLst>
                </a:gridCol>
                <a:gridCol w="2052036">
                  <a:extLst>
                    <a:ext uri="{9D8B030D-6E8A-4147-A177-3AD203B41FA5}">
                      <a16:colId xmlns:a16="http://schemas.microsoft.com/office/drawing/2014/main" val="267308904"/>
                    </a:ext>
                  </a:extLst>
                </a:gridCol>
                <a:gridCol w="2052036">
                  <a:extLst>
                    <a:ext uri="{9D8B030D-6E8A-4147-A177-3AD203B41FA5}">
                      <a16:colId xmlns:a16="http://schemas.microsoft.com/office/drawing/2014/main" val="4207610768"/>
                    </a:ext>
                  </a:extLst>
                </a:gridCol>
              </a:tblGrid>
              <a:tr h="703246">
                <a:tc>
                  <a:txBody>
                    <a:bodyPr/>
                    <a:lstStyle/>
                    <a:p>
                      <a:pPr algn="ctr"/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音乐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体育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美术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182852"/>
                  </a:ext>
                </a:extLst>
              </a:tr>
              <a:tr h="7032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张老师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FF0000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680599"/>
                  </a:ext>
                </a:extLst>
              </a:tr>
              <a:tr h="7032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王老师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FF0000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643377"/>
                  </a:ext>
                </a:extLst>
              </a:tr>
              <a:tr h="7032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吴老师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FF0000"/>
                          </a:solidFill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32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2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9104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2" descr="标1">
            <a:extLst>
              <a:ext uri="{FF2B5EF4-FFF2-40B4-BE49-F238E27FC236}">
                <a16:creationId xmlns:a16="http://schemas.microsoft.com/office/drawing/2014/main" id="{78FC1AE3-C878-450B-BD6B-DB4466529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6" y="1060450"/>
            <a:ext cx="2155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2" name="文本框 5">
            <a:extLst>
              <a:ext uri="{FF2B5EF4-FFF2-40B4-BE49-F238E27FC236}">
                <a16:creationId xmlns:a16="http://schemas.microsoft.com/office/drawing/2014/main" id="{AC076A08-8BCD-4015-A33D-7839E7030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1" y="1046164"/>
            <a:ext cx="178117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题型 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</p:txBody>
      </p:sp>
      <p:sp>
        <p:nvSpPr>
          <p:cNvPr id="12293" name="文本框 7">
            <a:extLst>
              <a:ext uri="{FF2B5EF4-FFF2-40B4-BE49-F238E27FC236}">
                <a16:creationId xmlns:a16="http://schemas.microsoft.com/office/drawing/2014/main" id="{3C376C1B-6B08-490E-95EB-A4CCE080E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3401" y="1117601"/>
            <a:ext cx="87090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利用图表法作条件转换</a:t>
            </a:r>
            <a:endParaRPr lang="zh-CN" altLang="zh-CN" sz="36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12296" name="文本框 1">
            <a:extLst>
              <a:ext uri="{FF2B5EF4-FFF2-40B4-BE49-F238E27FC236}">
                <a16:creationId xmlns:a16="http://schemas.microsoft.com/office/drawing/2014/main" id="{B0AA3F34-5C7C-4E99-BADC-573A99B95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0904" y="1701801"/>
            <a:ext cx="10430510" cy="3884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小张，小王，小李在上海、北京、天津工作，他们的职业是老师、医生、律师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。已知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: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 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(1)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小张不在北京工作，小王不在上海工作；（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2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）在北京工作的不是老师；（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3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）在上海工作的是律师；（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4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）小王不是医生。请问他们都是什么职业呢？</a:t>
            </a:r>
            <a:endParaRPr lang="zh-CN" altLang="zh-CN" sz="3600" dirty="0">
              <a:solidFill>
                <a:prstClr val="black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15" name="图片 14" descr="横向校标_画板 1_WPS图片">
            <a:extLst>
              <a:ext uri="{FF2B5EF4-FFF2-40B4-BE49-F238E27FC236}">
                <a16:creationId xmlns:a16="http://schemas.microsoft.com/office/drawing/2014/main" id="{B8AFC4B8-86FC-44D6-81CD-22961E64031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919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5" name="文本框 1">
            <a:extLst>
              <a:ext uri="{FF2B5EF4-FFF2-40B4-BE49-F238E27FC236}">
                <a16:creationId xmlns:a16="http://schemas.microsoft.com/office/drawing/2014/main" id="{B7BE2F4E-D1F4-42C9-B40F-1E5AD29030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5187" y="860715"/>
            <a:ext cx="10145016" cy="2327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(1)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小张不在北京工作，小王不在上海工作；（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2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）在北京工作的不是老师；（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3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）在上海工作的是律师；（</a:t>
            </a:r>
            <a:r>
              <a:rPr lang="en-US" altLang="zh-CN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4</a:t>
            </a:r>
            <a:r>
              <a:rPr lang="zh-CN" altLang="en-US" sz="3600" dirty="0">
                <a:solidFill>
                  <a:prstClr val="black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Wingdings" panose="05000000000000000000" pitchFamily="2" charset="2"/>
              </a:rPr>
              <a:t>）小王不是医生。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0" name="图片 29" descr="横向校标_画板 1_WPS图片">
            <a:extLst>
              <a:ext uri="{FF2B5EF4-FFF2-40B4-BE49-F238E27FC236}">
                <a16:creationId xmlns:a16="http://schemas.microsoft.com/office/drawing/2014/main" id="{207922BC-295B-4A30-AE7B-833B8A7BED5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335522" y="6201491"/>
            <a:ext cx="2004145" cy="656509"/>
          </a:xfrm>
          <a:prstGeom prst="rect">
            <a:avLst/>
          </a:pr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859F191-C3AC-4FEB-A2F5-406661E296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7960245"/>
              </p:ext>
            </p:extLst>
          </p:nvPr>
        </p:nvGraphicFramePr>
        <p:xfrm>
          <a:off x="1175187" y="3429000"/>
          <a:ext cx="2880212" cy="196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53">
                  <a:extLst>
                    <a:ext uri="{9D8B030D-6E8A-4147-A177-3AD203B41FA5}">
                      <a16:colId xmlns:a16="http://schemas.microsoft.com/office/drawing/2014/main" val="2041585410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511678007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67308904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4207610768"/>
                    </a:ext>
                  </a:extLst>
                </a:gridCol>
              </a:tblGrid>
              <a:tr h="491865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北京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上海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天津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182852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680599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643377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2818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21142AE1-748F-4FCA-8048-01D9CD171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261876"/>
              </p:ext>
            </p:extLst>
          </p:nvPr>
        </p:nvGraphicFramePr>
        <p:xfrm>
          <a:off x="4655894" y="3429000"/>
          <a:ext cx="2880212" cy="196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53">
                  <a:extLst>
                    <a:ext uri="{9D8B030D-6E8A-4147-A177-3AD203B41FA5}">
                      <a16:colId xmlns:a16="http://schemas.microsoft.com/office/drawing/2014/main" val="2041585410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511678007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67308904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4207610768"/>
                    </a:ext>
                  </a:extLst>
                </a:gridCol>
              </a:tblGrid>
              <a:tr h="491865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北京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上海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天津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182852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680599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医生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643377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2818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CE4049D9-161D-4FA9-8CFE-FB6F3ECB08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24382"/>
              </p:ext>
            </p:extLst>
          </p:nvPr>
        </p:nvGraphicFramePr>
        <p:xfrm>
          <a:off x="8136601" y="3429000"/>
          <a:ext cx="2880212" cy="196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53">
                  <a:extLst>
                    <a:ext uri="{9D8B030D-6E8A-4147-A177-3AD203B41FA5}">
                      <a16:colId xmlns:a16="http://schemas.microsoft.com/office/drawing/2014/main" val="2041585410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511678007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67308904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4207610768"/>
                    </a:ext>
                  </a:extLst>
                </a:gridCol>
              </a:tblGrid>
              <a:tr h="491865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医生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律师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182852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680599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643377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2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842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5" name="文本框 1">
            <a:extLst>
              <a:ext uri="{FF2B5EF4-FFF2-40B4-BE49-F238E27FC236}">
                <a16:creationId xmlns:a16="http://schemas.microsoft.com/office/drawing/2014/main" id="{B7BE2F4E-D1F4-42C9-B40F-1E5AD29030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4540" y="812715"/>
            <a:ext cx="10830813" cy="776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在这些表格中，表格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是可以被完善好的</a:t>
            </a:r>
            <a:endParaRPr lang="en-US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30" name="图片 29" descr="横向校标_画板 1_WPS图片">
            <a:extLst>
              <a:ext uri="{FF2B5EF4-FFF2-40B4-BE49-F238E27FC236}">
                <a16:creationId xmlns:a16="http://schemas.microsoft.com/office/drawing/2014/main" id="{207922BC-295B-4A30-AE7B-833B8A7BED5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335522" y="6201491"/>
            <a:ext cx="2004145" cy="656509"/>
          </a:xfrm>
          <a:prstGeom prst="rect">
            <a:avLst/>
          </a:pr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859F191-C3AC-4FEB-A2F5-406661E296BC}"/>
              </a:ext>
            </a:extLst>
          </p:cNvPr>
          <p:cNvGraphicFramePr>
            <a:graphicFrameLocks noGrp="1"/>
          </p:cNvGraphicFramePr>
          <p:nvPr/>
        </p:nvGraphicFramePr>
        <p:xfrm>
          <a:off x="1226302" y="3110018"/>
          <a:ext cx="2880212" cy="196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53">
                  <a:extLst>
                    <a:ext uri="{9D8B030D-6E8A-4147-A177-3AD203B41FA5}">
                      <a16:colId xmlns:a16="http://schemas.microsoft.com/office/drawing/2014/main" val="2041585410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511678007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67308904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4207610768"/>
                    </a:ext>
                  </a:extLst>
                </a:gridCol>
              </a:tblGrid>
              <a:tr h="491865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北京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上海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天津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182852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680599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643377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2818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21142AE1-748F-4FCA-8048-01D9CD171D3E}"/>
              </a:ext>
            </a:extLst>
          </p:cNvPr>
          <p:cNvGraphicFramePr>
            <a:graphicFrameLocks noGrp="1"/>
          </p:cNvGraphicFramePr>
          <p:nvPr/>
        </p:nvGraphicFramePr>
        <p:xfrm>
          <a:off x="4499870" y="3106722"/>
          <a:ext cx="2880212" cy="196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53">
                  <a:extLst>
                    <a:ext uri="{9D8B030D-6E8A-4147-A177-3AD203B41FA5}">
                      <a16:colId xmlns:a16="http://schemas.microsoft.com/office/drawing/2014/main" val="2041585410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511678007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67308904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4207610768"/>
                    </a:ext>
                  </a:extLst>
                </a:gridCol>
              </a:tblGrid>
              <a:tr h="491865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北京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上海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天津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182852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680599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医生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643377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2818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CE4049D9-161D-4FA9-8CFE-FB6F3ECB0821}"/>
              </a:ext>
            </a:extLst>
          </p:cNvPr>
          <p:cNvGraphicFramePr>
            <a:graphicFrameLocks noGrp="1"/>
          </p:cNvGraphicFramePr>
          <p:nvPr/>
        </p:nvGraphicFramePr>
        <p:xfrm>
          <a:off x="7881733" y="3106722"/>
          <a:ext cx="2880212" cy="196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53">
                  <a:extLst>
                    <a:ext uri="{9D8B030D-6E8A-4147-A177-3AD203B41FA5}">
                      <a16:colId xmlns:a16="http://schemas.microsoft.com/office/drawing/2014/main" val="2041585410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511678007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67308904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4207610768"/>
                    </a:ext>
                  </a:extLst>
                </a:gridCol>
              </a:tblGrid>
              <a:tr h="491865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医生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律师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182852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680599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643377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小李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2818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6C386E16-FF7A-43AC-9412-910E468B5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377056"/>
              </p:ext>
            </p:extLst>
          </p:nvPr>
        </p:nvGraphicFramePr>
        <p:xfrm>
          <a:off x="4499870" y="3106722"/>
          <a:ext cx="2880212" cy="196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53">
                  <a:extLst>
                    <a:ext uri="{9D8B030D-6E8A-4147-A177-3AD203B41FA5}">
                      <a16:colId xmlns:a16="http://schemas.microsoft.com/office/drawing/2014/main" val="2041585410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511678007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267308904"/>
                    </a:ext>
                  </a:extLst>
                </a:gridCol>
                <a:gridCol w="720053">
                  <a:extLst>
                    <a:ext uri="{9D8B030D-6E8A-4147-A177-3AD203B41FA5}">
                      <a16:colId xmlns:a16="http://schemas.microsoft.com/office/drawing/2014/main" val="4207610768"/>
                    </a:ext>
                  </a:extLst>
                </a:gridCol>
              </a:tblGrid>
              <a:tr h="491865"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北京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上海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天津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182852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680599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医生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643377"/>
                  </a:ext>
                </a:extLst>
              </a:tr>
              <a:tr h="4918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×</a:t>
                      </a:r>
                      <a:endParaRPr lang="zh-CN" altLang="en-US" sz="1800" dirty="0"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02818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23EACD02-9909-4BF4-B619-16DA7FEFA101}"/>
              </a:ext>
            </a:extLst>
          </p:cNvPr>
          <p:cNvSpPr txBox="1"/>
          <p:nvPr/>
        </p:nvSpPr>
        <p:spPr>
          <a:xfrm>
            <a:off x="1124540" y="1840159"/>
            <a:ext cx="103412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latin typeface="楷体" panose="02010609060101010101" pitchFamily="49" charset="-122"/>
                <a:ea typeface="楷体" panose="02010609060101010101" pitchFamily="49" charset="-122"/>
              </a:rPr>
              <a:t>接下来，小王不是医生，不在上海，他只能是</a:t>
            </a:r>
            <a:r>
              <a:rPr lang="en-US" altLang="zh-CN" sz="36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endParaRPr lang="zh-CN" altLang="zh-CN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835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35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2" descr="标1">
            <a:extLst>
              <a:ext uri="{FF2B5EF4-FFF2-40B4-BE49-F238E27FC236}">
                <a16:creationId xmlns:a16="http://schemas.microsoft.com/office/drawing/2014/main" id="{78FC1AE3-C878-450B-BD6B-DB4466529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6" y="1060450"/>
            <a:ext cx="2155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2" name="文本框 5">
            <a:extLst>
              <a:ext uri="{FF2B5EF4-FFF2-40B4-BE49-F238E27FC236}">
                <a16:creationId xmlns:a16="http://schemas.microsoft.com/office/drawing/2014/main" id="{AC076A08-8BCD-4015-A33D-7839E7030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1" y="1046164"/>
            <a:ext cx="178117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题型 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</p:txBody>
      </p:sp>
      <p:sp>
        <p:nvSpPr>
          <p:cNvPr id="12293" name="文本框 7">
            <a:extLst>
              <a:ext uri="{FF2B5EF4-FFF2-40B4-BE49-F238E27FC236}">
                <a16:creationId xmlns:a16="http://schemas.microsoft.com/office/drawing/2014/main" id="{3C376C1B-6B08-490E-95EB-A4CCE080E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3401" y="1117601"/>
            <a:ext cx="8709025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利用图表法作条件转换</a:t>
            </a:r>
            <a:endParaRPr lang="zh-CN" altLang="zh-CN" sz="36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12296" name="文本框 1">
            <a:extLst>
              <a:ext uri="{FF2B5EF4-FFF2-40B4-BE49-F238E27FC236}">
                <a16:creationId xmlns:a16="http://schemas.microsoft.com/office/drawing/2014/main" id="{B0AA3F34-5C7C-4E99-BADC-573A99B95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0745" y="1762126"/>
            <a:ext cx="10430510" cy="3879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例 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3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 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甲、乙、丙三人，他们的籍贯分别是辽宁、广西、山东，他们的职业分别是教师、工人、演员．已知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:(1)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甲不是辽宁人，乙不是广西人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; (2)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辽宁人不是演员，广西人是教师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; (3)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乙不是工人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求这三人各自的籍贯和职业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  <a:endParaRPr lang="zh-CN" altLang="zh-CN" sz="3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pic>
        <p:nvPicPr>
          <p:cNvPr id="15" name="图片 14" descr="横向校标_画板 1_WPS图片">
            <a:extLst>
              <a:ext uri="{FF2B5EF4-FFF2-40B4-BE49-F238E27FC236}">
                <a16:creationId xmlns:a16="http://schemas.microsoft.com/office/drawing/2014/main" id="{B8AFC4B8-86FC-44D6-81CD-22961E64031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111105" y="6098285"/>
            <a:ext cx="2245995" cy="8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7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环保">
  <a:themeElements>
    <a:clrScheme name="环保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环保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环保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257</TotalTime>
  <Words>1859</Words>
  <Application>Microsoft Office PowerPoint</Application>
  <PresentationFormat>宽屏</PresentationFormat>
  <Paragraphs>169</Paragraphs>
  <Slides>24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等线</vt:lpstr>
      <vt:lpstr>方正舒体</vt:lpstr>
      <vt:lpstr>楷体</vt:lpstr>
      <vt:lpstr>微软雅黑</vt:lpstr>
      <vt:lpstr>Arial</vt:lpstr>
      <vt:lpstr>Garamond</vt:lpstr>
      <vt:lpstr>Times New Roman</vt:lpstr>
      <vt:lpstr>Wingdings</vt:lpstr>
      <vt:lpstr>环保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lenovo</cp:lastModifiedBy>
  <cp:revision>119</cp:revision>
  <dcterms:created xsi:type="dcterms:W3CDTF">2022-07-02T07:34:49Z</dcterms:created>
  <dcterms:modified xsi:type="dcterms:W3CDTF">2022-07-12T13:22:35Z</dcterms:modified>
</cp:coreProperties>
</file>

<file path=docProps/thumbnail.jpeg>
</file>